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F765-D0B4-420C-A6AB-C1462C8E661A}" type="datetimeFigureOut">
              <a:rPr lang="en-US" smtClean="0"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335D-0936-44D4-81CC-2D712F651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F765-D0B4-420C-A6AB-C1462C8E661A}" type="datetimeFigureOut">
              <a:rPr lang="en-US" smtClean="0"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335D-0936-44D4-81CC-2D712F651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F765-D0B4-420C-A6AB-C1462C8E661A}" type="datetimeFigureOut">
              <a:rPr lang="en-US" smtClean="0"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335D-0936-44D4-81CC-2D712F651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F765-D0B4-420C-A6AB-C1462C8E661A}" type="datetimeFigureOut">
              <a:rPr lang="en-US" smtClean="0"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335D-0936-44D4-81CC-2D712F651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F765-D0B4-420C-A6AB-C1462C8E661A}" type="datetimeFigureOut">
              <a:rPr lang="en-US" smtClean="0"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335D-0936-44D4-81CC-2D712F651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F765-D0B4-420C-A6AB-C1462C8E661A}" type="datetimeFigureOut">
              <a:rPr lang="en-US" smtClean="0"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335D-0936-44D4-81CC-2D712F651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F765-D0B4-420C-A6AB-C1462C8E661A}" type="datetimeFigureOut">
              <a:rPr lang="en-US" smtClean="0"/>
              <a:t>10/14/2011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335D-0936-44D4-81CC-2D712F651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F765-D0B4-420C-A6AB-C1462C8E661A}" type="datetimeFigureOut">
              <a:rPr lang="en-US" smtClean="0"/>
              <a:t>10/14/2011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335D-0936-44D4-81CC-2D712F651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F765-D0B4-420C-A6AB-C1462C8E661A}" type="datetimeFigureOut">
              <a:rPr lang="en-US" smtClean="0"/>
              <a:t>10/14/2011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335D-0936-44D4-81CC-2D712F651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F765-D0B4-420C-A6AB-C1462C8E661A}" type="datetimeFigureOut">
              <a:rPr lang="en-US" smtClean="0"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335D-0936-44D4-81CC-2D712F651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F765-D0B4-420C-A6AB-C1462C8E661A}" type="datetimeFigureOut">
              <a:rPr lang="en-US" smtClean="0"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335D-0936-44D4-81CC-2D712F651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4F765-D0B4-420C-A6AB-C1462C8E661A}" type="datetimeFigureOut">
              <a:rPr lang="en-US" smtClean="0"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4335D-0936-44D4-81CC-2D712F6517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upload.wikimedia.org/wikipedia/en/d/d7/Silicon_Solar_cell_structure_and_mechanism.sv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SOLAR POWER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2015 Goal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PV-produced electricity and domestic installed PV generation capacity of 5-10 GW</a:t>
            </a:r>
          </a:p>
          <a:p>
            <a:r>
              <a:rPr lang="en-US"/>
              <a:t>1000 GW/yr of electricity in US </a:t>
            </a:r>
          </a:p>
          <a:p>
            <a:r>
              <a:rPr lang="en-US"/>
              <a:t>Much more long term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/>
              <a:t>Concentrating Solar Power </a:t>
            </a:r>
            <a:br>
              <a:rPr lang="en-US" sz="4000"/>
            </a:br>
            <a:r>
              <a:rPr lang="en-US" sz="4000"/>
              <a:t>(CSP) technologies</a:t>
            </a:r>
            <a:br>
              <a:rPr lang="en-US" sz="4000"/>
            </a:br>
            <a:endParaRPr lang="en-US" sz="400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Large scale electricity plants in the Southwest US</a:t>
            </a:r>
          </a:p>
          <a:p>
            <a:r>
              <a:rPr lang="en-US"/>
              <a:t>CSP plants produce power by first converting the sun’s energy into heat, next into mechanical power, and lastly, into electricity in a conventional generator.</a:t>
            </a:r>
          </a:p>
          <a:p>
            <a:r>
              <a:rPr lang="en-US"/>
              <a:t>Thermal storage (molten salt) or hybrid natural gas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Trough</a:t>
            </a:r>
          </a:p>
          <a:p>
            <a:r>
              <a:rPr lang="en-US" dirty="0" smtClean="0"/>
              <a:t>Dish </a:t>
            </a:r>
          </a:p>
          <a:p>
            <a:r>
              <a:rPr lang="en-US" dirty="0" smtClean="0"/>
              <a:t>Tower</a:t>
            </a:r>
          </a:p>
          <a:p>
            <a:r>
              <a:rPr lang="en-US" dirty="0" smtClean="0"/>
              <a:t>8-15 cents/</a:t>
            </a:r>
            <a:r>
              <a:rPr lang="en-US" dirty="0" err="1" smtClean="0"/>
              <a:t>kWhr</a:t>
            </a:r>
            <a:endParaRPr lang="en-US" dirty="0" smtClean="0"/>
          </a:p>
          <a:p>
            <a:r>
              <a:rPr lang="en-US" dirty="0" smtClean="0"/>
              <a:t>Goal is to get it below 5 cents/</a:t>
            </a:r>
            <a:r>
              <a:rPr lang="en-US" dirty="0" err="1" smtClean="0"/>
              <a:t>kWhr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Potential for solar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land mass of about 100x100 miles in the Southwest U.S.-less than 0.5% of the U.S. mainland land mass, or about 25% of the area currently used for the nation's highway/roadway system-could provide as much electricity as presently consumed in the United States.</a:t>
            </a:r>
          </a:p>
          <a:p>
            <a:pPr>
              <a:lnSpc>
                <a:spcPct val="90000"/>
              </a:lnSpc>
            </a:pPr>
            <a:r>
              <a:rPr lang="en-US"/>
              <a:t>Truly renewable, with a net positive energy</a:t>
            </a:r>
          </a:p>
          <a:p>
            <a:pPr>
              <a:lnSpc>
                <a:spcPct val="90000"/>
              </a:lnSpc>
            </a:pPr>
            <a:r>
              <a:rPr lang="en-US"/>
              <a:t>Can be converted into electricity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Solar cells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For use at site of power use</a:t>
            </a:r>
          </a:p>
          <a:p>
            <a:pPr>
              <a:lnSpc>
                <a:spcPct val="90000"/>
              </a:lnSpc>
            </a:pPr>
            <a:r>
              <a:rPr lang="en-US" sz="2800"/>
              <a:t>Integration of solar energy into the electrical grid</a:t>
            </a:r>
          </a:p>
          <a:p>
            <a:pPr>
              <a:lnSpc>
                <a:spcPct val="90000"/>
              </a:lnSpc>
            </a:pPr>
            <a:r>
              <a:rPr lang="en-US" sz="2800"/>
              <a:t>Semi-conductor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Absorb photon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Excite electron into conduction band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Mobile electron holes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directional flow of electrons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An array of solar cells produce a usable quantity of direct current (DC)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Store the charge that is produced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3" name="Picture 5" descr="File:Silicon Solar cell structure and mechanism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28600"/>
            <a:ext cx="7620000" cy="5715000"/>
          </a:xfrm>
          <a:prstGeom prst="rect">
            <a:avLst/>
          </a:prstGeom>
          <a:noFill/>
        </p:spPr>
      </p:pic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1050925" y="5827713"/>
            <a:ext cx="5911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n-doped Si (electron rich) and p-doped Si (electron poor)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01" name="Picture 5" descr="solar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00200"/>
            <a:ext cx="6967538" cy="2825750"/>
          </a:xfrm>
          <a:prstGeom prst="rect">
            <a:avLst/>
          </a:prstGeom>
          <a:noFill/>
        </p:spPr>
      </p:pic>
      <p:pic>
        <p:nvPicPr>
          <p:cNvPr id="55303" name="Picture 7" descr="solar2-label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4953000"/>
            <a:ext cx="2333625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solar cells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Wafer- based crystaline silicon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Mono vs. poly (less efficient, but cheaper)</a:t>
            </a:r>
          </a:p>
          <a:p>
            <a:pPr>
              <a:lnSpc>
                <a:spcPct val="80000"/>
              </a:lnSpc>
            </a:pPr>
            <a:r>
              <a:rPr lang="en-US" sz="2800"/>
              <a:t>Thin film Si – more flexible, lighter</a:t>
            </a:r>
          </a:p>
          <a:p>
            <a:pPr>
              <a:lnSpc>
                <a:spcPct val="80000"/>
              </a:lnSpc>
            </a:pPr>
            <a:r>
              <a:rPr lang="en-US" sz="2800"/>
              <a:t>Cadmium telluride (Cd/Te) solar cell – easier to deposit/large scale production</a:t>
            </a:r>
          </a:p>
          <a:p>
            <a:pPr>
              <a:lnSpc>
                <a:spcPct val="80000"/>
              </a:lnSpc>
            </a:pPr>
            <a:r>
              <a:rPr lang="en-US" sz="2800"/>
              <a:t>Cu/In/Ga</a:t>
            </a:r>
          </a:p>
          <a:p>
            <a:pPr>
              <a:lnSpc>
                <a:spcPct val="80000"/>
              </a:lnSpc>
            </a:pPr>
            <a:r>
              <a:rPr lang="en-US" sz="2800"/>
              <a:t>Organic polymer cells (low cost, large scale production and flexibility, poor efficiency)</a:t>
            </a:r>
          </a:p>
          <a:p>
            <a:pPr>
              <a:lnSpc>
                <a:spcPct val="80000"/>
              </a:lnSpc>
            </a:pPr>
            <a:r>
              <a:rPr lang="en-US" sz="2800"/>
              <a:t>Sensitized Solar cells (</a:t>
            </a:r>
            <a:r>
              <a:rPr lang="en-US" sz="2800" b="1"/>
              <a:t>Grätzel cells</a:t>
            </a:r>
            <a:r>
              <a:rPr lang="en-US" sz="2800"/>
              <a:t>); semi-conductor formed between photo-sensitized anode and an electrolyte</a:t>
            </a:r>
          </a:p>
          <a:p>
            <a:pPr>
              <a:lnSpc>
                <a:spcPct val="8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Efficiency (5-20 %)</a:t>
            </a:r>
          </a:p>
          <a:p>
            <a:r>
              <a:rPr lang="en-US"/>
              <a:t>Manufacturing cost (materials and methods)</a:t>
            </a:r>
          </a:p>
          <a:p>
            <a:r>
              <a:rPr lang="en-US"/>
              <a:t>Net Energy Analysis (Break even in 1-7 yrs depending on solar cell)</a:t>
            </a:r>
          </a:p>
          <a:p>
            <a:r>
              <a:rPr lang="en-US"/>
              <a:t>Trade-off between efficiency and cost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factors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Solar concentrators (use a large area of lenses or mirrors to focus sunlight on a small area of photovoltaic cells)</a:t>
            </a:r>
          </a:p>
          <a:p>
            <a:pPr lvl="1"/>
            <a:r>
              <a:rPr lang="en-US"/>
              <a:t>400 suns</a:t>
            </a:r>
          </a:p>
          <a:p>
            <a:pPr lvl="1"/>
            <a:r>
              <a:rPr lang="en-US"/>
              <a:t>300 times reduction of materials</a:t>
            </a:r>
          </a:p>
          <a:p>
            <a:r>
              <a:rPr lang="en-US"/>
              <a:t>Inverters and grid integration</a:t>
            </a:r>
          </a:p>
          <a:p>
            <a:pPr lvl="1"/>
            <a:r>
              <a:rPr lang="en-US"/>
              <a:t>One way to two way grids that communicate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ChangeArrowheads="1"/>
          </p:cNvSpPr>
          <p:nvPr/>
        </p:nvSpPr>
        <p:spPr bwMode="auto">
          <a:xfrm flipV="1">
            <a:off x="0" y="3125788"/>
            <a:ext cx="4664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>
            <a:spAutoFit/>
          </a:bodyPr>
          <a:lstStyle/>
          <a:p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762000" y="304800"/>
            <a:ext cx="8229600" cy="581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/>
              <a:t>Table 2.1–3 Technical Barriers in Photovoltaics</a:t>
            </a:r>
          </a:p>
          <a:p>
            <a:r>
              <a:rPr lang="en-US" sz="2800"/>
              <a:t>Photovoltaic Technical Barriers</a:t>
            </a:r>
          </a:p>
          <a:p>
            <a:r>
              <a:rPr lang="en-US" sz="2800"/>
              <a:t>Modules</a:t>
            </a:r>
          </a:p>
          <a:p>
            <a:r>
              <a:rPr lang="en-US" sz="2400"/>
              <a:t>A. Material Utilization &amp; Cost</a:t>
            </a:r>
          </a:p>
          <a:p>
            <a:r>
              <a:rPr lang="en-US" sz="2400"/>
              <a:t>B. Design &amp; Packaging</a:t>
            </a:r>
          </a:p>
          <a:p>
            <a:r>
              <a:rPr lang="en-US" sz="2400"/>
              <a:t>C. Manufacturing Processes</a:t>
            </a:r>
          </a:p>
          <a:p>
            <a:r>
              <a:rPr lang="en-US" sz="2400"/>
              <a:t>D. Efficiency</a:t>
            </a:r>
          </a:p>
          <a:p>
            <a:r>
              <a:rPr lang="en-US" sz="2800"/>
              <a:t>Inverters &amp; Other BOS</a:t>
            </a:r>
          </a:p>
          <a:p>
            <a:r>
              <a:rPr lang="en-US" sz="2400"/>
              <a:t>E. Inverter Reliability &amp; Grid Integration</a:t>
            </a:r>
          </a:p>
          <a:p>
            <a:r>
              <a:rPr lang="en-US" sz="2400"/>
              <a:t>F. Energy Management Systems</a:t>
            </a:r>
          </a:p>
          <a:p>
            <a:r>
              <a:rPr lang="en-US" sz="2400"/>
              <a:t>G. BOS Cost &amp; Installation Efficiency</a:t>
            </a:r>
          </a:p>
          <a:p>
            <a:r>
              <a:rPr lang="en-US" sz="2800"/>
              <a:t>Systems Engineering &amp; Integration</a:t>
            </a:r>
          </a:p>
          <a:p>
            <a:r>
              <a:rPr lang="en-US" sz="2400"/>
              <a:t>H. Systems Engineering</a:t>
            </a:r>
          </a:p>
          <a:p>
            <a:r>
              <a:rPr lang="en-US" sz="2400"/>
              <a:t>I. Modularity &amp; Standardization</a:t>
            </a:r>
          </a:p>
          <a:p>
            <a:r>
              <a:rPr lang="en-US" sz="2400"/>
              <a:t>J. Building-integrated products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435</Words>
  <Application>Microsoft Office PowerPoint</Application>
  <PresentationFormat>On-screen Show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SOLAR POWER</vt:lpstr>
      <vt:lpstr>Potential for solar</vt:lpstr>
      <vt:lpstr>Solar cells</vt:lpstr>
      <vt:lpstr>Slide 4</vt:lpstr>
      <vt:lpstr>Slide 5</vt:lpstr>
      <vt:lpstr>Types of solar cells</vt:lpstr>
      <vt:lpstr>Performance</vt:lpstr>
      <vt:lpstr>Additional factors</vt:lpstr>
      <vt:lpstr>Slide 9</vt:lpstr>
      <vt:lpstr>2015 Goal</vt:lpstr>
      <vt:lpstr>Concentrating Solar Power  (CSP) technologies </vt:lpstr>
      <vt:lpstr>Types</vt:lpstr>
    </vt:vector>
  </TitlesOfParts>
  <Company>Umass-Boston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SOLAR POWER</dc:title>
  <dc:creator>Umass-Boston</dc:creator>
  <cp:lastModifiedBy>Umass-Boston</cp:lastModifiedBy>
  <cp:revision>1</cp:revision>
  <dcterms:created xsi:type="dcterms:W3CDTF">2011-10-15T01:25:47Z</dcterms:created>
  <dcterms:modified xsi:type="dcterms:W3CDTF">2011-10-15T01:31:09Z</dcterms:modified>
</cp:coreProperties>
</file>